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Kanit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Kani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Kanit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Kani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-italic.fntdata"/><Relationship Id="rId47" Type="http://schemas.openxmlformats.org/officeDocument/2006/relationships/font" Target="fonts/Kanit-bold.fntdata"/><Relationship Id="rId49" Type="http://schemas.openxmlformats.org/officeDocument/2006/relationships/font" Target="fonts/Kani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KanitMedium-bold.fntdata"/><Relationship Id="rId38" Type="http://schemas.openxmlformats.org/officeDocument/2006/relationships/font" Target="fonts/Kani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a789b4e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a789b4e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9a789b4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9a789b4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9a789b4e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9a789b4e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a789b4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a789b4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a789b4e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a789b4e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9c6dee4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9c6dee4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9c6dee40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9c6dee40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c6dee40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c6dee40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9c6dee40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9c6dee40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c6dee40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c6dee40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a351161f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a351161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9c6dee40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9c6dee40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c6dee40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c6dee40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9c6dee40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9c6dee40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9c6dee40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9c6dee40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9c6dee40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9c6dee40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c6dee40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c6dee40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c6dee40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c6dee40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9c6dee40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9c6dee40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9c6dee40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9c6dee40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c6dee40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c6dee40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9bcb6d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9bcb6d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9c6dee40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9c6dee40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9c6dee40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9c6dee40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9c6dee40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9c6dee4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c6dee4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c6dee4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a789b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a789b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a789b4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a789b4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c6dee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c6dee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9a789b4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9a789b4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a789b4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9a789b4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Constituency Parsing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gif"/><Relationship Id="rId5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gif"/><Relationship Id="rId5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gif"/><Relationship Id="rId5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5.gif"/><Relationship Id="rId5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clanthology.org/P13-1045.pdf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l.acm.org/doi/pdf/10.5555/2390948.2391084" TargetMode="External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://nlp.stanford.edu:8080/sentimen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clanthology.org/D13-1170.pdf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2.pdf" TargetMode="External"/><Relationship Id="rId4" Type="http://schemas.openxmlformats.org/officeDocument/2006/relationships/hyperlink" Target="https://web.stanford.edu/~jurafsky/slp3/14.pdf" TargetMode="External"/><Relationship Id="rId5" Type="http://schemas.openxmlformats.org/officeDocument/2006/relationships/hyperlink" Target="http://www.aclweb.org/anthology/P13-1045" TargetMode="External"/><Relationship Id="rId6" Type="http://schemas.openxmlformats.org/officeDocument/2006/relationships/hyperlink" Target="https://arxiv.org/pdf/1805.010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l.acm.org/doi/pdf/10.5555/2390948.2391084" TargetMode="External"/><Relationship Id="rId4" Type="http://schemas.openxmlformats.org/officeDocument/2006/relationships/hyperlink" Target="https://papers.nips.cc/paper/2018/file/d759175de8ea5b1d9a2660e45554894f-Paper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-nlp.stanford.edu/pubs/SocherLinNgManning_ICML2011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Constituency Parsing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Input and output</a:t>
            </a:r>
            <a:endParaRPr sz="26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800"/>
            <a:ext cx="288479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468193" y="1201500"/>
            <a:ext cx="539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Note: Same W is used at all nodes.   [;] is concatenation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text{parent} = \text{tanh}(\mathbf{W}[\mathbf{c}_1; \mathbf{c}_2] + \mathbf{b})"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425" y="1862700"/>
            <a:ext cx="2884800" cy="232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score} = \mathbf{U}^\top \text{parent}"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425" y="2238375"/>
            <a:ext cx="1869657" cy="2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412" y="1123800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107" y="1123800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107" y="1134305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318" y="1179003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228600" y="933450"/>
            <a:ext cx="87630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Single weight matrix</a:t>
            </a:r>
            <a:r>
              <a:rPr lang="en" sz="1500"/>
              <a:t> could NOT capture more complex, higher order composition and parsing long sentences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E.g., different semantics between 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 + noun (e.g., the cat).  Here the activation should be higher for “cat”, i.e., the second word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</a:t>
            </a:r>
            <a:r>
              <a:rPr lang="en" sz="1500"/>
              <a:t>p + cc (e.g., cat and).  Here the activation should be higher for “cat”, i.e., the first word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Addressed in version 2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  <p:sp>
        <p:nvSpPr>
          <p:cNvPr id="239" name="Google Shape;239;p36"/>
          <p:cNvSpPr txBox="1"/>
          <p:nvPr/>
        </p:nvSpPr>
        <p:spPr>
          <a:xfrm>
            <a:off x="206475" y="3255605"/>
            <a:ext cx="8763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interactions between input words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Simple concatenation assumes no interaction.  Does not work for some cases, e.g., “very good”; here “very” amplifies “good”, or “should have been good”;  here “should have been” negates “good”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Addressed in version 3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2: Multiple W + Tree + RNN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r>
              <a:rPr lang="en" sz="2600"/>
              <a:t> [Socher et al., ACL 2013]</a:t>
            </a:r>
            <a:endParaRPr sz="2600"/>
          </a:p>
        </p:txBody>
      </p:sp>
      <p:sp>
        <p:nvSpPr>
          <p:cNvPr id="250" name="Google Shape;250;p38"/>
          <p:cNvSpPr txBox="1"/>
          <p:nvPr/>
        </p:nvSpPr>
        <p:spPr>
          <a:xfrm>
            <a:off x="108400" y="4470175"/>
            <a:ext cx="839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Parsing with compositional vector grammars, Socher et al. 2013,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https://aclanthology.org/P13-1045.pdf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8475"/>
            <a:ext cx="8839204" cy="20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228600" y="1085850"/>
            <a:ext cx="87630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</a:t>
            </a:r>
            <a:r>
              <a:rPr lang="en" sz="1500"/>
              <a:t>: simply assign a different matrix for every combinations!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</a:t>
            </a:r>
            <a:r>
              <a:rPr lang="en" sz="1500"/>
              <a:t>:  speed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 calculate score only for some very likely combination…..also use some shared W for very similar compositions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i="1"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endParaRPr sz="2600"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228600" y="1085850"/>
            <a:ext cx="87630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SU-RNN (multiple W matrix) seems to outperform other manually featured parser at that time</a:t>
            </a:r>
            <a:r>
              <a:rPr lang="en" sz="1500"/>
              <a:t>.</a:t>
            </a:r>
            <a:endParaRPr i="1" sz="1500"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0" y="1729050"/>
            <a:ext cx="5436510" cy="2512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9"/>
          <p:cNvCxnSpPr/>
          <p:nvPr/>
        </p:nvCxnSpPr>
        <p:spPr>
          <a:xfrm>
            <a:off x="352100" y="4103575"/>
            <a:ext cx="13695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endParaRPr sz="2600"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228600" y="1085850"/>
            <a:ext cx="87630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Different W seems to be able to activate differently based on the composition</a:t>
            </a:r>
            <a:endParaRPr i="1" sz="150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6800"/>
            <a:ext cx="8839202" cy="218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1296050" y="3929550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.g.,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the cat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868050" y="3929550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e.g., at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door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Speed </a:t>
            </a:r>
            <a:r>
              <a:rPr lang="en" sz="1500"/>
              <a:t>remains a bit problem of this approach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Again, </a:t>
            </a:r>
            <a:r>
              <a:rPr b="1" lang="en" sz="1500"/>
              <a:t>n</a:t>
            </a:r>
            <a:r>
              <a:rPr b="1" lang="en" sz="1500"/>
              <a:t>o interactions</a:t>
            </a:r>
            <a:r>
              <a:rPr lang="en" sz="1500"/>
              <a:t> between input words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3: Matrix-Vector + Tree + RNN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Matrix-Vector</a:t>
            </a:r>
            <a:r>
              <a:rPr lang="en" sz="2500"/>
              <a:t> + Tree + RNN</a:t>
            </a:r>
            <a:r>
              <a:rPr lang="en" sz="2500"/>
              <a:t> [Socher et al., EMNLP 2012]</a:t>
            </a:r>
            <a:endParaRPr sz="2500"/>
          </a:p>
        </p:txBody>
      </p:sp>
      <p:sp>
        <p:nvSpPr>
          <p:cNvPr id="286" name="Google Shape;286;p43"/>
          <p:cNvSpPr txBox="1"/>
          <p:nvPr/>
        </p:nvSpPr>
        <p:spPr>
          <a:xfrm>
            <a:off x="108400" y="4470175"/>
            <a:ext cx="839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Semantic Compositionality through Recursive Matrix-Vector Spaces, Socher et al. 2012,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https://dl.acm.org/doi/pdf/10.5555/2390948.2391084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650" y="1163225"/>
            <a:ext cx="6084691" cy="31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Matrix-Vector + Tree + RNN</a:t>
            </a:r>
            <a:endParaRPr sz="2500"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228600" y="1085850"/>
            <a:ext cx="87630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x</a:t>
            </a:r>
            <a:r>
              <a:rPr lang="en" sz="1500"/>
              <a:t>-axis is the prediction (10 is very positive); y-axis is the probability distribution.  For “not annoying”, notice MV-RNN was able to predict 10 with relatively higher probability, while RNN predict a much lower probability for 10.</a:t>
            </a:r>
            <a:endParaRPr i="1" sz="1500"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47" y="2123203"/>
            <a:ext cx="4621324" cy="25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/>
          <p:nvPr/>
        </p:nvSpPr>
        <p:spPr>
          <a:xfrm>
            <a:off x="2340993" y="2950132"/>
            <a:ext cx="1351500" cy="81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little bit of sentiment analysis</a:t>
            </a:r>
            <a:endParaRPr sz="2600"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Is the piece of text </a:t>
            </a:r>
            <a:r>
              <a:rPr b="1" lang="en" sz="1500"/>
              <a:t>positive</a:t>
            </a:r>
            <a:r>
              <a:rPr lang="en" sz="1500"/>
              <a:t>, </a:t>
            </a:r>
            <a:r>
              <a:rPr b="1" lang="en" sz="1500"/>
              <a:t>negative</a:t>
            </a:r>
            <a:r>
              <a:rPr lang="en" sz="1500"/>
              <a:t>, or </a:t>
            </a:r>
            <a:r>
              <a:rPr b="1" lang="en" sz="1500"/>
              <a:t>neutral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Sentiment is “easy”, especially for </a:t>
            </a:r>
            <a:r>
              <a:rPr lang="en" sz="1500" u="sng"/>
              <a:t>very long documents</a:t>
            </a:r>
            <a:r>
              <a:rPr lang="en" sz="1500"/>
              <a:t> ~90%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….</a:t>
            </a:r>
            <a:r>
              <a:rPr b="1" i="1" lang="en" sz="1500"/>
              <a:t>loved…</a:t>
            </a:r>
            <a:r>
              <a:rPr i="1" lang="en" sz="1500"/>
              <a:t>..</a:t>
            </a:r>
            <a:r>
              <a:rPr b="1" i="1" lang="en" sz="1500"/>
              <a:t>great……impressed…</a:t>
            </a:r>
            <a:r>
              <a:rPr i="1" lang="en" sz="1500"/>
              <a:t>..</a:t>
            </a:r>
            <a:r>
              <a:rPr b="1" i="1" lang="en" sz="1500"/>
              <a:t>marvelous</a:t>
            </a:r>
            <a:br>
              <a:rPr b="1" i="1"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However</a:t>
            </a:r>
            <a:r>
              <a:rPr lang="en" sz="1500"/>
              <a:t>, if the model “</a:t>
            </a:r>
            <a:r>
              <a:rPr lang="en" sz="1500" u="sng"/>
              <a:t>memorizes</a:t>
            </a:r>
            <a:r>
              <a:rPr lang="en" sz="1500"/>
              <a:t>”, it will not be able to predict this kind of sentence correctly: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</a:t>
            </a:r>
            <a:r>
              <a:rPr i="1" lang="en" sz="1500"/>
              <a:t>The movie should have been </a:t>
            </a:r>
            <a:r>
              <a:rPr b="1" i="1" lang="en" sz="1500"/>
              <a:t>better</a:t>
            </a:r>
            <a:r>
              <a:rPr i="1" lang="en" sz="1500"/>
              <a:t> and more </a:t>
            </a:r>
            <a:r>
              <a:rPr b="1" i="1" lang="en" sz="1500"/>
              <a:t>entertaining</a:t>
            </a:r>
            <a:r>
              <a:rPr i="1" lang="en" sz="1500"/>
              <a:t>.”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Stanford Sentiment Treebank</a:t>
            </a:r>
            <a:endParaRPr sz="2600"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215,154 </a:t>
            </a:r>
            <a:r>
              <a:rPr b="1" lang="en" sz="1500" u="sng"/>
              <a:t>phrases (not sentences!)</a:t>
            </a:r>
            <a:r>
              <a:rPr lang="en" sz="1500"/>
              <a:t> labeled in 11,855 sentences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actually help train and test compositions</a:t>
            </a:r>
            <a:endParaRPr b="1" sz="1500"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00" y="1817625"/>
            <a:ext cx="5907199" cy="236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1102200" y="4348000"/>
            <a:ext cx="70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http://nlp.stanford.edu:8080/sentiment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Better dataset helped all models</a:t>
            </a:r>
            <a:endParaRPr sz="2500"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311850"/>
            <a:ext cx="4952976" cy="31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Every word comes with an extra matrix….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4: Tensor + Tree + RNN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Tensor</a:t>
            </a:r>
            <a:r>
              <a:rPr lang="en" sz="2500"/>
              <a:t> + Tree + RNN [Socher et al., EMNLP 2013]</a:t>
            </a:r>
            <a:endParaRPr sz="2500"/>
          </a:p>
        </p:txBody>
      </p:sp>
      <p:sp>
        <p:nvSpPr>
          <p:cNvPr id="332" name="Google Shape;332;p50"/>
          <p:cNvSpPr txBox="1"/>
          <p:nvPr/>
        </p:nvSpPr>
        <p:spPr>
          <a:xfrm>
            <a:off x="108400" y="4470175"/>
            <a:ext cx="839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Recursive Deep Models for Semantic Compositionality Over a Sentiment Treebank, Socher et al. 2013,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https://aclanthology.org/D13-1170.pdf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228600" y="1085850"/>
            <a:ext cx="87630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Less parameters than MV-RNN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Allows the two word or phrase vectors to interact via multiplication through a middle tensor (3-dimensional) matrix</a:t>
            </a:r>
            <a:endParaRPr sz="1500"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5" y="2075400"/>
            <a:ext cx="5406962" cy="22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6207675" y="1923000"/>
            <a:ext cx="2581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-For </a:t>
            </a:r>
            <a:r>
              <a:rPr lang="en" sz="13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each slice</a:t>
            </a:r>
            <a:endParaRPr sz="13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(1 x 4) @ (4 x 4) @ (4 x 1) = (1, 1)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 By having two slices of V, where this number “two” is simply the dimension of the word embedding, we will get a two-dimensional vector.  Then we just add with another transformed concatenated vectors (i.e., W([b;c]))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4374925" y="2719550"/>
            <a:ext cx="886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50"/>
          <p:cNvCxnSpPr/>
          <p:nvPr/>
        </p:nvCxnSpPr>
        <p:spPr>
          <a:xfrm flipH="1">
            <a:off x="5281525" y="2286000"/>
            <a:ext cx="936000" cy="5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https://web.stanford.edu/~jurafsky/slp3/12.pdf</a:t>
            </a:r>
            <a:r>
              <a:rPr lang="en" sz="1500"/>
              <a:t> (context-free grammar)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https://web.stanford.edu/~jurafsky/slp3/13.pdf</a:t>
            </a:r>
            <a:r>
              <a:rPr lang="en" sz="1500"/>
              <a:t> (constituency grammar)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Parsing with Compositional Vector Grammars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Constituency Parsing with a Self-Attentive Encoder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Accuracy improves to 85.4</a:t>
            </a:r>
            <a:endParaRPr sz="2500"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00" y="1203615"/>
            <a:ext cx="5607792" cy="319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Negating negatives </a:t>
            </a:r>
            <a:r>
              <a:rPr lang="en" sz="2500"/>
              <a:t>should</a:t>
            </a:r>
            <a:r>
              <a:rPr lang="en" sz="2500"/>
              <a:t> increase positive activation</a:t>
            </a:r>
            <a:endParaRPr sz="2500"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63" y="1200000"/>
            <a:ext cx="6921669" cy="31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Takeaways</a:t>
            </a:r>
            <a:endParaRPr sz="2600"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76200" y="933450"/>
            <a:ext cx="8959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Potential limitations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Cannot think of one at that time…..(maybe plug more powerful model than RNN?)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work follows, e.g., using LSTM instead (Tai et al., ACL 2015)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Sentiment analysis</a:t>
            </a:r>
            <a:r>
              <a:rPr lang="en" sz="1400"/>
              <a:t> or </a:t>
            </a:r>
            <a:r>
              <a:rPr b="1" lang="en" sz="1400"/>
              <a:t>sentence classification</a:t>
            </a:r>
            <a:r>
              <a:rPr lang="en" sz="1400"/>
              <a:t> is hard once you make it a very short sentence!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Nowadays, </a:t>
            </a:r>
            <a:r>
              <a:rPr b="1" lang="en" sz="1400"/>
              <a:t>not many works utilized such tree-based approach</a:t>
            </a:r>
            <a:r>
              <a:rPr lang="en" sz="1400"/>
              <a:t>.  Many possible reasons: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Due to the tree structure, does not allow GPU to work efficiently, because the operations are not uniform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other models can well capture compositionality, especially </a:t>
            </a:r>
            <a:r>
              <a:rPr b="1" lang="en" sz="1400"/>
              <a:t>CNN</a:t>
            </a:r>
            <a:r>
              <a:rPr lang="en" sz="1400"/>
              <a:t> (bigrams, trigrams, etc.) or even </a:t>
            </a:r>
            <a:r>
              <a:rPr b="1" lang="en" sz="1400"/>
              <a:t>attention</a:t>
            </a:r>
            <a:r>
              <a:rPr lang="en" sz="1400"/>
              <a:t> (all possible grams!)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No one uses anymore does not mean we should not study.  At least, we learn the “underlying” philosophy how researchers think which is even more important!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Nevertheless, such tree-based method can be very useful for something like program translation (Chen et al., NeuroIPS 2018) when the language is very structured, unlike natural language.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356" name="Google Shape;356;p53"/>
          <p:cNvSpPr txBox="1"/>
          <p:nvPr/>
        </p:nvSpPr>
        <p:spPr>
          <a:xfrm>
            <a:off x="96253" y="4431443"/>
            <a:ext cx="866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Improved Semantic Representations From Tree-Structured Long Short-Term Memory Networks, Tai et al., 2015,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https://dl.acm.org/doi/pdf/10.5555/2390948.2391084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Tree-to-tree Neural Networks for Program Translation, Chen et al. 2018,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https://papers.nips.cc/paper/2018/file/d759175de8ea5b1d9a2660e45554894f-Paper.pdf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Recap:  </a:t>
            </a:r>
            <a:r>
              <a:rPr lang="en" sz="2400"/>
              <a:t>Context-free grammar / Constituency grammar</a:t>
            </a:r>
            <a:endParaRPr sz="2400"/>
          </a:p>
        </p:txBody>
      </p:sp>
      <p:sp>
        <p:nvSpPr>
          <p:cNvPr id="136" name="Google Shape;136;p25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65699" y="1212125"/>
            <a:ext cx="209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87575" y="1843604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87575" y="31933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327561" y="3955325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(Adj)*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cute furry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1347" y="25075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 -&gt; P  NP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4395600" y="1095939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 -&gt;   V          PP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talk   to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413707" y="1777967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 -&gt;      NP                     VP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the cat walked behind the dog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519125" y="3041750"/>
            <a:ext cx="37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More grammar rules!  As much as we want….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Composition of meanings</a:t>
            </a:r>
            <a:endParaRPr sz="260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How can we work out the meaning of larger phrases?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</a:t>
            </a:r>
            <a:r>
              <a:rPr b="1" i="1" lang="en" sz="1500"/>
              <a:t>snowboarder</a:t>
            </a:r>
            <a:r>
              <a:rPr i="1" lang="en" sz="1500"/>
              <a:t> is leaping over a mogul</a:t>
            </a:r>
            <a:endParaRPr i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A </a:t>
            </a:r>
            <a:r>
              <a:rPr b="1" i="1" lang="en" sz="1500"/>
              <a:t>person on a snowboard</a:t>
            </a:r>
            <a:r>
              <a:rPr i="1" lang="en" sz="1500"/>
              <a:t> jumps into the air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People interpret the meaning of larger text units – entities, descriptive terms, facts, arguments, stories – by </a:t>
            </a:r>
            <a:r>
              <a:rPr b="1" lang="en" sz="1500"/>
              <a:t>semantic composition of smaller elements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in recursive structure</a:t>
            </a:r>
            <a:endParaRPr sz="2600"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Language can be expressed in </a:t>
            </a:r>
            <a:r>
              <a:rPr b="1" lang="en" sz="1500"/>
              <a:t>recursive structure</a:t>
            </a:r>
            <a:r>
              <a:rPr lang="en" sz="1500"/>
              <a:t> (i.e., context-free grammar or constituency grammar)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[</a:t>
            </a:r>
            <a:r>
              <a:rPr i="1" lang="en" sz="1500">
                <a:solidFill>
                  <a:srgbClr val="0000FF"/>
                </a:solidFill>
              </a:rPr>
              <a:t>The person standing next to</a:t>
            </a:r>
            <a:r>
              <a:rPr i="1" lang="en" sz="1500"/>
              <a:t> [</a:t>
            </a:r>
            <a:r>
              <a:rPr i="1" lang="en" sz="1500">
                <a:solidFill>
                  <a:srgbClr val="FF00FF"/>
                </a:solidFill>
              </a:rPr>
              <a:t>the man from</a:t>
            </a:r>
            <a:r>
              <a:rPr i="1" lang="en" sz="1500"/>
              <a:t> [</a:t>
            </a:r>
            <a:r>
              <a:rPr i="1" lang="en" sz="1500">
                <a:solidFill>
                  <a:srgbClr val="FF9900"/>
                </a:solidFill>
              </a:rPr>
              <a:t>the company that purchased</a:t>
            </a:r>
            <a:r>
              <a:rPr i="1" lang="en" sz="1500"/>
              <a:t> [</a:t>
            </a:r>
            <a:r>
              <a:rPr i="1" lang="en" sz="1500">
                <a:solidFill>
                  <a:srgbClr val="FF0000"/>
                </a:solidFill>
              </a:rPr>
              <a:t>the </a:t>
            </a:r>
            <a:endParaRPr i="1"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0000"/>
                </a:solidFill>
              </a:rPr>
              <a:t>firm that you used to work at</a:t>
            </a:r>
            <a:r>
              <a:rPr i="1" lang="en" sz="1500"/>
              <a:t>]]]]</a:t>
            </a:r>
            <a:endParaRPr i="1" sz="15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37" y="2424611"/>
            <a:ext cx="5887526" cy="21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1: Tree + NN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to start now? [Socher et al., ICML 2011]</a:t>
            </a:r>
            <a:endParaRPr sz="2600"/>
          </a:p>
        </p:txBody>
      </p:sp>
      <p:sp>
        <p:nvSpPr>
          <p:cNvPr id="168" name="Google Shape;168;p29"/>
          <p:cNvSpPr txBox="1"/>
          <p:nvPr/>
        </p:nvSpPr>
        <p:spPr>
          <a:xfrm>
            <a:off x="108400" y="4470175"/>
            <a:ext cx="839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Parsing Natural Scenes and Natural Language with Recursive Neural Networks, Socher et al. 2011,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https://www-nlp.stanford.edu/pubs/SocherLinNgManning_ICML2011.pdf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79333" y="1049090"/>
            <a:ext cx="871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we get some phrase embeddings?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088" y="1647890"/>
            <a:ext cx="4925832" cy="251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342" y="2049072"/>
            <a:ext cx="1683275" cy="2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175" y="2394349"/>
            <a:ext cx="1956816" cy="1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Input and output</a:t>
            </a:r>
            <a:endParaRPr sz="2600"/>
          </a:p>
        </p:txBody>
      </p:sp>
      <p:sp>
        <p:nvSpPr>
          <p:cNvPr id="178" name="Google Shape;178;p30"/>
          <p:cNvSpPr txBox="1"/>
          <p:nvPr/>
        </p:nvSpPr>
        <p:spPr>
          <a:xfrm>
            <a:off x="179333" y="1049090"/>
            <a:ext cx="871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Input: two children’s embeddings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Output: (1)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composition goodness score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(2)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combined embeddings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75" y="1834201"/>
            <a:ext cx="3896446" cy="24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